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61" r:id="rId6"/>
    <p:sldId id="266" r:id="rId7"/>
    <p:sldId id="267" r:id="rId8"/>
    <p:sldId id="268" r:id="rId9"/>
    <p:sldId id="269" r:id="rId10"/>
    <p:sldId id="263" r:id="rId11"/>
    <p:sldId id="271" r:id="rId12"/>
    <p:sldId id="274"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4F442-D38C-4D5F-8917-A3EEA7039518}" v="1540" dt="2020-07-13T21:36:40.059"/>
    <p1510:client id="{C35CD61B-9E7C-4803-BC43-6916C52A2BA2}" v="476" dt="2020-07-13T21:56:42.915"/>
    <p1510:client id="{E299A040-E6F5-0B45-AD6E-38E4E9043D84}" v="620" dt="2020-07-09T22:24:48.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WHAT ARE BIG BLUE BLOCKS?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Benefits of Big Blue blocks</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How we plan on using the Big blue blocks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dgm:spPr>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Stopwatch"/>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WHAT ARE BIG BLUE BLOCKS? </a:t>
          </a:r>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Benefits of Big Blue blocks</a:t>
          </a:r>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How we plan on using the Big blue blocks</a:t>
          </a:r>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7/21/2020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7/21/2020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7/21/2020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7/21/2020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7/21/2020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7/21/2020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7/21/2020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economist.com/the-economist-explains/2013/07/10/how-do-unit-blocks-help-children-learn"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anjiplay.com/practices" TargetMode="External"/><Relationship Id="rId7" Type="http://schemas.openxmlformats.org/officeDocument/2006/relationships/image" Target="../media/image11.png"/><Relationship Id="rId2" Type="http://schemas.openxmlformats.org/officeDocument/2006/relationships/hyperlink" Target="http://www.anjiplay.com/principles" TargetMode="External"/><Relationship Id="rId1" Type="http://schemas.openxmlformats.org/officeDocument/2006/relationships/slideLayout" Target="../slideLayouts/slideLayout9.xml"/><Relationship Id="rId6" Type="http://schemas.openxmlformats.org/officeDocument/2006/relationships/hyperlink" Target="https://www.youtube.com/watch?v=bJZfD6236BQ" TargetMode="External"/><Relationship Id="rId5" Type="http://schemas.openxmlformats.org/officeDocument/2006/relationships/hyperlink" Target="https://www.youtube.com/watch?v=TKbz9WutGAY" TargetMode="External"/><Relationship Id="rId4" Type="http://schemas.openxmlformats.org/officeDocument/2006/relationships/hyperlink" Target="http://www.anjiplay.com/peopl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E1wg2JVLlC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400" dirty="0">
                <a:solidFill>
                  <a:schemeClr val="tx1"/>
                </a:solidFill>
              </a:rPr>
              <a:t>Soledad-Mission Recreation District</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Big Blue Blocks </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4288-5C81-405C-85AC-E50AE03BB567}"/>
              </a:ext>
            </a:extLst>
          </p:cNvPr>
          <p:cNvSpPr>
            <a:spLocks noGrp="1"/>
          </p:cNvSpPr>
          <p:nvPr>
            <p:ph type="title"/>
          </p:nvPr>
        </p:nvSpPr>
        <p:spPr/>
        <p:txBody>
          <a:bodyPr/>
          <a:lstStyle/>
          <a:p>
            <a:r>
              <a:rPr lang="en-US" dirty="0"/>
              <a:t>Big Blue Blocks program</a:t>
            </a:r>
          </a:p>
        </p:txBody>
      </p:sp>
      <p:sp>
        <p:nvSpPr>
          <p:cNvPr id="3" name="Content Placeholder 2">
            <a:extLst>
              <a:ext uri="{FF2B5EF4-FFF2-40B4-BE49-F238E27FC236}">
                <a16:creationId xmlns:a16="http://schemas.microsoft.com/office/drawing/2014/main" id="{80B8DBC5-A344-4FB2-B1C4-656AE26B2F86}"/>
              </a:ext>
            </a:extLst>
          </p:cNvPr>
          <p:cNvSpPr>
            <a:spLocks noGrp="1"/>
          </p:cNvSpPr>
          <p:nvPr>
            <p:ph idx="1"/>
          </p:nvPr>
        </p:nvSpPr>
        <p:spPr>
          <a:xfrm>
            <a:off x="1066800" y="1631883"/>
            <a:ext cx="10058400" cy="4350939"/>
          </a:xfrm>
        </p:spPr>
        <p:txBody>
          <a:bodyPr vert="horz" lIns="91440" tIns="45720" rIns="91440" bIns="45720" rtlCol="0" anchor="t">
            <a:normAutofit/>
          </a:bodyPr>
          <a:lstStyle/>
          <a:p>
            <a:pPr marL="274320" lvl="1" indent="0">
              <a:buNone/>
            </a:pPr>
            <a:endParaRPr lang="en-US" dirty="0"/>
          </a:p>
          <a:p>
            <a:pPr lvl="1"/>
            <a:r>
              <a:rPr lang="en-US" dirty="0"/>
              <a:t>As shelter in place continues the opportunities for quality play experiences, and travel play are very limited. Our community wants to feel engaged</a:t>
            </a:r>
          </a:p>
          <a:p>
            <a:pPr lvl="1"/>
            <a:r>
              <a:rPr lang="en-US" dirty="0"/>
              <a:t>A family will rent out the blocks for one day. Staff member will be in charge of taking blocks to family home, brief description of blocks &amp; hangout of how to lead play.</a:t>
            </a:r>
          </a:p>
          <a:p>
            <a:pPr lvl="1"/>
            <a:r>
              <a:rPr lang="en-US" dirty="0"/>
              <a:t>Staff member will pick up blocks &amp; disinfect prior to leaving family home. Will also review blocks for damage or needing replacement. We may charge a refundable deposit to ensure we can replace damaged blocks.</a:t>
            </a:r>
          </a:p>
          <a:p>
            <a:pPr lvl="1"/>
            <a:r>
              <a:rPr lang="en-US" dirty="0"/>
              <a:t>Family members can choose date at that time to rent again</a:t>
            </a:r>
          </a:p>
          <a:p>
            <a:pPr lvl="1"/>
            <a:r>
              <a:rPr lang="en-US" dirty="0"/>
              <a:t>If family members share play time on social media we would highly recommend tagging the Recreation District on social media platforms</a:t>
            </a:r>
          </a:p>
          <a:p>
            <a:pPr lvl="1"/>
            <a:r>
              <a:rPr lang="en-US" dirty="0"/>
              <a:t>Rent online, so the amount of in person exchange is reduced.</a:t>
            </a:r>
          </a:p>
          <a:p>
            <a:pPr lvl="1"/>
            <a:r>
              <a:rPr lang="en-US" dirty="0"/>
              <a:t>Weekday rental rates we are thinking of $50 -$100 per day.Possibly a refundable deposit.</a:t>
            </a:r>
          </a:p>
          <a:p>
            <a:pPr lvl="2"/>
            <a:r>
              <a:rPr lang="en-US" dirty="0"/>
              <a:t>Possibly find local businesses to sponsor a family play day.</a:t>
            </a:r>
          </a:p>
          <a:p>
            <a:pPr lvl="1"/>
            <a:r>
              <a:rPr lang="en-US" dirty="0"/>
              <a:t>Weekend rentals are $200 a day </a:t>
            </a:r>
          </a:p>
          <a:p>
            <a:pPr marL="274320" lvl="1" indent="0">
              <a:buNone/>
            </a:pPr>
            <a:r>
              <a:rPr lang="en-US" b="1" dirty="0"/>
              <a:t>School Collaborations</a:t>
            </a:r>
          </a:p>
          <a:p>
            <a:pPr marL="274320" lvl="1" indent="0">
              <a:buNone/>
            </a:pPr>
            <a:r>
              <a:rPr lang="en-US" dirty="0"/>
              <a:t>Potential collaboration in the afterschool program or during the school day to bring some STEM programming to the younger levels, and as a continued revenue stream. See next Slide</a:t>
            </a:r>
            <a:endParaRPr lang="en-US" b="1" dirty="0"/>
          </a:p>
        </p:txBody>
      </p:sp>
    </p:spTree>
    <p:extLst>
      <p:ext uri="{BB962C8B-B14F-4D97-AF65-F5344CB8AC3E}">
        <p14:creationId xmlns:p14="http://schemas.microsoft.com/office/powerpoint/2010/main" val="402462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Overview </a:t>
            </a:r>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2455579097"/>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75" name="Rectangle 74">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77" name="Rectangle 76">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ids play with Big Blue Blocks - Picture of INFINITY Science ...">
            <a:extLst>
              <a:ext uri="{FF2B5EF4-FFF2-40B4-BE49-F238E27FC236}">
                <a16:creationId xmlns:a16="http://schemas.microsoft.com/office/drawing/2014/main" id="{3A5E1E6A-919B-4FEF-919B-0A90E5E1B9FF}"/>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2693" b="303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A181088-194F-4B4C-A8E9-A5F35A3D4DA0}"/>
              </a:ext>
            </a:extLst>
          </p:cNvPr>
          <p:cNvSpPr>
            <a:spLocks noGrp="1"/>
          </p:cNvSpPr>
          <p:nvPr>
            <p:ph type="title"/>
          </p:nvPr>
        </p:nvSpPr>
        <p:spPr>
          <a:xfrm>
            <a:off x="6846137" y="727626"/>
            <a:ext cx="4602152" cy="1718225"/>
          </a:xfrm>
        </p:spPr>
        <p:txBody>
          <a:bodyPr vert="horz" lIns="91440" tIns="45720" rIns="91440" bIns="45720" rtlCol="0" anchor="ctr">
            <a:noAutofit/>
          </a:bodyPr>
          <a:lstStyle/>
          <a:p>
            <a:pPr>
              <a:lnSpc>
                <a:spcPct val="90000"/>
              </a:lnSpc>
            </a:pPr>
            <a:r>
              <a:rPr lang="en-US" dirty="0"/>
              <a:t>Big Blue Blocks from Imagination Playground</a:t>
            </a:r>
            <a:endParaRPr lang="en-US" sz="2000" dirty="0">
              <a:solidFill>
                <a:schemeClr val="tx1">
                  <a:lumMod val="85000"/>
                  <a:lumOff val="15000"/>
                </a:schemeClr>
              </a:solidFill>
            </a:endParaRPr>
          </a:p>
        </p:txBody>
      </p:sp>
      <p:sp>
        <p:nvSpPr>
          <p:cNvPr id="4" name="Text Placeholder 3">
            <a:extLst>
              <a:ext uri="{FF2B5EF4-FFF2-40B4-BE49-F238E27FC236}">
                <a16:creationId xmlns:a16="http://schemas.microsoft.com/office/drawing/2014/main" id="{D86B672C-31ED-43F1-A631-0622E30ABB15}"/>
              </a:ext>
            </a:extLst>
          </p:cNvPr>
          <p:cNvSpPr>
            <a:spLocks noGrp="1"/>
          </p:cNvSpPr>
          <p:nvPr>
            <p:ph type="body" sz="half" idx="2"/>
          </p:nvPr>
        </p:nvSpPr>
        <p:spPr>
          <a:xfrm>
            <a:off x="6846137" y="2538920"/>
            <a:ext cx="4602152" cy="3480066"/>
          </a:xfrm>
        </p:spPr>
        <p:txBody>
          <a:bodyPr vert="horz" lIns="91440" tIns="45720" rIns="91440" bIns="45720" rtlCol="0">
            <a:normAutofit fontScale="85000" lnSpcReduction="20000"/>
          </a:bodyPr>
          <a:lstStyle/>
          <a:p>
            <a:pPr marL="285750" indent="-285750">
              <a:buFont typeface="Arial" panose="020B0604020202020204" pitchFamily="34" charset="0"/>
              <a:buChar char="•"/>
            </a:pPr>
            <a:r>
              <a:rPr lang="en-US" sz="1800" b="0" i="0" dirty="0">
                <a:effectLst/>
                <a:latin typeface="+mj-lt"/>
              </a:rPr>
              <a:t>Imagination Playground is an innovative play system that transforms any space into a play space</a:t>
            </a:r>
            <a:br>
              <a:rPr lang="en-US" sz="1800" b="0" i="0" dirty="0">
                <a:effectLst/>
                <a:latin typeface="+mj-lt"/>
              </a:rPr>
            </a:br>
            <a:r>
              <a:rPr lang="en-US" sz="1800" b="0" i="0" dirty="0">
                <a:effectLst/>
                <a:latin typeface="+mj-lt"/>
              </a:rPr>
              <a:t>that encourages learning, social development, movement, and of course, fun!</a:t>
            </a:r>
          </a:p>
          <a:p>
            <a:pPr marL="285750" indent="-285750" algn="l">
              <a:buFont typeface="Arial" panose="020B0604020202020204" pitchFamily="34" charset="0"/>
              <a:buChar char="•"/>
            </a:pPr>
            <a:r>
              <a:rPr lang="en-US" sz="1800" b="0" i="0" dirty="0">
                <a:effectLst/>
                <a:latin typeface="+mj-lt"/>
              </a:rPr>
              <a:t>The Big Blue Blocks Set includes bricks and cylinders, accented with chutes, channels and parts that suggest motion or connectivity. They inspire children to design their own inventions, environments and activities. Because Imagination Playground is child-directed and open-ended, it encourages self-expression through deep, joyful play.</a:t>
            </a:r>
          </a:p>
          <a:p>
            <a:pPr indent="-182880">
              <a:lnSpc>
                <a:spcPct val="100000"/>
              </a:lnSpc>
              <a:buFont typeface="Garamond" pitchFamily="18" charset="0"/>
              <a:buChar char="◦"/>
            </a:pPr>
            <a:endParaRPr lang="en-US" dirty="0"/>
          </a:p>
        </p:txBody>
      </p:sp>
    </p:spTree>
    <p:extLst>
      <p:ext uri="{BB962C8B-B14F-4D97-AF65-F5344CB8AC3E}">
        <p14:creationId xmlns:p14="http://schemas.microsoft.com/office/powerpoint/2010/main" val="173754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3" name="Rectangle 142">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45" name="Rectangle 144">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Big Blue Blocks | Hulafrog Syracuse, NY">
            <a:extLst>
              <a:ext uri="{FF2B5EF4-FFF2-40B4-BE49-F238E27FC236}">
                <a16:creationId xmlns:a16="http://schemas.microsoft.com/office/drawing/2014/main" id="{65B60364-E041-44ED-93EA-6D84CB5FFBE2}"/>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r="6786"/>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E178604-291F-4A65-8E5C-A6CFF876291B}"/>
              </a:ext>
            </a:extLst>
          </p:cNvPr>
          <p:cNvSpPr>
            <a:spLocks noGrp="1"/>
          </p:cNvSpPr>
          <p:nvPr>
            <p:ph type="body" sz="half" idx="2"/>
          </p:nvPr>
        </p:nvSpPr>
        <p:spPr>
          <a:xfrm>
            <a:off x="7064082" y="679938"/>
            <a:ext cx="4472922" cy="5355102"/>
          </a:xfrm>
        </p:spPr>
        <p:txBody>
          <a:bodyPr vert="horz" lIns="91440" tIns="45720" rIns="91440" bIns="45720" rtlCol="0">
            <a:normAutofit lnSpcReduction="10000"/>
          </a:bodyPr>
          <a:lstStyle/>
          <a:p>
            <a:pPr indent="-182880">
              <a:lnSpc>
                <a:spcPct val="90000"/>
              </a:lnSpc>
              <a:buFont typeface="Garamond" pitchFamily="18" charset="0"/>
              <a:buChar char="◦"/>
            </a:pPr>
            <a:r>
              <a:rPr lang="en-US" b="0" i="0" dirty="0">
                <a:effectLst/>
              </a:rPr>
              <a:t>These modular, rectilinear parts are easy to stack, line up and move around. Children enjoy an endless variety of play patterns including construction, pretend play, role-playing and inventing their own games. Most importantly, they are deeply engaged, active and have hours of fun.</a:t>
            </a:r>
          </a:p>
          <a:p>
            <a:pPr indent="-182880">
              <a:lnSpc>
                <a:spcPct val="90000"/>
              </a:lnSpc>
              <a:buFont typeface="Garamond" pitchFamily="18" charset="0"/>
              <a:buChar char="◦"/>
            </a:pPr>
            <a:r>
              <a:rPr lang="en-US" b="0" i="0" dirty="0">
                <a:effectLst/>
              </a:rPr>
              <a:t>The set of Imagination Playground Big Blue Blocks consists of 15 different shapes and are available in a vibrant shade of blue. Imagination Playground is made from waterproof foam, the blocks are resistant to mold, mildew, corrosion, and microorganisms. Introducing breakthrough technologies, these highly durable parts can be recycled if desired; please contact Imagination Playground for more details.</a:t>
            </a:r>
          </a:p>
          <a:p>
            <a:pPr indent="-182880">
              <a:lnSpc>
                <a:spcPct val="90000"/>
              </a:lnSpc>
              <a:buFont typeface="Garamond" pitchFamily="18" charset="0"/>
              <a:buChar char="◦"/>
            </a:pPr>
            <a:endParaRPr lang="en-US" sz="1500" dirty="0"/>
          </a:p>
        </p:txBody>
      </p:sp>
    </p:spTree>
    <p:extLst>
      <p:ext uri="{BB962C8B-B14F-4D97-AF65-F5344CB8AC3E}">
        <p14:creationId xmlns:p14="http://schemas.microsoft.com/office/powerpoint/2010/main" val="325868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3345B-9D3C-4F95-BC83-76C30CA600D2}"/>
              </a:ext>
            </a:extLst>
          </p:cNvPr>
          <p:cNvSpPr>
            <a:spLocks noGrp="1"/>
          </p:cNvSpPr>
          <p:nvPr>
            <p:ph type="title"/>
          </p:nvPr>
        </p:nvSpPr>
        <p:spPr>
          <a:xfrm>
            <a:off x="8477250" y="603504"/>
            <a:ext cx="3144774" cy="727991"/>
          </a:xfrm>
        </p:spPr>
        <p:txBody>
          <a:bodyPr/>
          <a:lstStyle/>
          <a:p>
            <a:r>
              <a:rPr lang="en-US" dirty="0"/>
              <a:t>Similar play</a:t>
            </a:r>
          </a:p>
        </p:txBody>
      </p:sp>
      <p:sp>
        <p:nvSpPr>
          <p:cNvPr id="4" name="Text Placeholder 3">
            <a:extLst>
              <a:ext uri="{FF2B5EF4-FFF2-40B4-BE49-F238E27FC236}">
                <a16:creationId xmlns:a16="http://schemas.microsoft.com/office/drawing/2014/main" id="{292179FB-A8CA-4778-BDDC-3AA0D0C3D9EF}"/>
              </a:ext>
            </a:extLst>
          </p:cNvPr>
          <p:cNvSpPr>
            <a:spLocks noGrp="1"/>
          </p:cNvSpPr>
          <p:nvPr>
            <p:ph type="body" sz="half" idx="2"/>
          </p:nvPr>
        </p:nvSpPr>
        <p:spPr>
          <a:xfrm>
            <a:off x="8477250" y="1459832"/>
            <a:ext cx="3144774" cy="4438048"/>
          </a:xfrm>
        </p:spPr>
        <p:txBody>
          <a:bodyPr>
            <a:normAutofit fontScale="92500"/>
          </a:bodyPr>
          <a:lstStyle/>
          <a:p>
            <a:pPr marL="285750" indent="-285750">
              <a:buFont typeface="Arial" panose="020B0604020202020204" pitchFamily="34" charset="0"/>
              <a:buChar char="•"/>
            </a:pPr>
            <a:r>
              <a:rPr lang="en-US" dirty="0"/>
              <a:t>Big Blue Blocks are based of the 1913 Caroline Pratt Unit Blocks.</a:t>
            </a:r>
          </a:p>
          <a:p>
            <a:pPr marL="285750" indent="-285750">
              <a:buFont typeface="Arial" panose="020B0604020202020204" pitchFamily="34" charset="0"/>
              <a:buChar char="•"/>
            </a:pPr>
            <a:r>
              <a:rPr lang="en-US" dirty="0"/>
              <a:t>Co-operative building develops language and social skills. </a:t>
            </a:r>
          </a:p>
          <a:p>
            <a:pPr marL="285750" indent="-285750">
              <a:buFont typeface="Arial" panose="020B0604020202020204" pitchFamily="34" charset="0"/>
              <a:buChar char="•"/>
            </a:pPr>
            <a:r>
              <a:rPr lang="en-US" dirty="0">
                <a:hlinkClick r:id="rId2"/>
              </a:rPr>
              <a:t>Read more about Unit Blocks &amp; benefits</a:t>
            </a:r>
            <a:endParaRPr lang="en-US" dirty="0"/>
          </a:p>
          <a:p>
            <a:r>
              <a:rPr lang="en-US" dirty="0"/>
              <a:t>Log in info to access article:</a:t>
            </a:r>
          </a:p>
          <a:p>
            <a:r>
              <a:rPr lang="en-US" dirty="0"/>
              <a:t>Username: </a:t>
            </a:r>
            <a:r>
              <a:rPr lang="en-US" i="1" dirty="0"/>
              <a:t>buildingcommunity@soledadrec.org</a:t>
            </a:r>
          </a:p>
          <a:p>
            <a:r>
              <a:rPr lang="en-US" dirty="0"/>
              <a:t>Password: </a:t>
            </a:r>
            <a:r>
              <a:rPr lang="en-US" i="1" dirty="0" err="1"/>
              <a:t>soledadrec</a:t>
            </a:r>
            <a:endParaRPr lang="en-US" i="1" dirty="0"/>
          </a:p>
          <a:p>
            <a:endParaRPr lang="en-US" dirty="0"/>
          </a:p>
        </p:txBody>
      </p:sp>
      <p:sp>
        <p:nvSpPr>
          <p:cNvPr id="3" name="Content Placeholder 2">
            <a:extLst>
              <a:ext uri="{FF2B5EF4-FFF2-40B4-BE49-F238E27FC236}">
                <a16:creationId xmlns:a16="http://schemas.microsoft.com/office/drawing/2014/main" id="{73C8A524-BFF9-4D4E-9C8D-2E25229B52C6}"/>
              </a:ext>
            </a:extLst>
          </p:cNvPr>
          <p:cNvSpPr>
            <a:spLocks noGrp="1"/>
          </p:cNvSpPr>
          <p:nvPr>
            <p:ph idx="4294967295"/>
          </p:nvPr>
        </p:nvSpPr>
        <p:spPr>
          <a:xfrm>
            <a:off x="0" y="609600"/>
            <a:ext cx="6858000" cy="5334000"/>
          </a:xfrm>
        </p:spPr>
        <p:txBody>
          <a:bodyPr/>
          <a:lstStyle/>
          <a:p>
            <a:pPr lvl="1"/>
            <a:endParaRPr lang="en-US" dirty="0"/>
          </a:p>
          <a:p>
            <a:endParaRPr lang="en-US" dirty="0"/>
          </a:p>
        </p:txBody>
      </p:sp>
      <p:pic>
        <p:nvPicPr>
          <p:cNvPr id="3076" name="Picture 4" descr="The Economist explains - How do unit blocks help children learn ...">
            <a:extLst>
              <a:ext uri="{FF2B5EF4-FFF2-40B4-BE49-F238E27FC236}">
                <a16:creationId xmlns:a16="http://schemas.microsoft.com/office/drawing/2014/main" id="{9179672B-C62B-448B-AD05-D0475940791D}"/>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6050" r="1605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49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2536F8-6D26-4170-9340-838DC1672CE5}"/>
              </a:ext>
            </a:extLst>
          </p:cNvPr>
          <p:cNvSpPr>
            <a:spLocks noGrp="1"/>
          </p:cNvSpPr>
          <p:nvPr>
            <p:ph type="title"/>
          </p:nvPr>
        </p:nvSpPr>
        <p:spPr>
          <a:xfrm>
            <a:off x="8477250" y="603504"/>
            <a:ext cx="3144774" cy="776117"/>
          </a:xfrm>
        </p:spPr>
        <p:txBody>
          <a:bodyPr/>
          <a:lstStyle/>
          <a:p>
            <a:r>
              <a:rPr lang="en-US" dirty="0"/>
              <a:t>Similar Play</a:t>
            </a:r>
          </a:p>
        </p:txBody>
      </p:sp>
      <p:sp>
        <p:nvSpPr>
          <p:cNvPr id="4" name="Text Placeholder 3">
            <a:extLst>
              <a:ext uri="{FF2B5EF4-FFF2-40B4-BE49-F238E27FC236}">
                <a16:creationId xmlns:a16="http://schemas.microsoft.com/office/drawing/2014/main" id="{3A53EDCB-B2CF-41D9-AF37-CF46ABA2055E}"/>
              </a:ext>
            </a:extLst>
          </p:cNvPr>
          <p:cNvSpPr>
            <a:spLocks noGrp="1"/>
          </p:cNvSpPr>
          <p:nvPr>
            <p:ph type="body" sz="half" idx="2"/>
          </p:nvPr>
        </p:nvSpPr>
        <p:spPr>
          <a:xfrm>
            <a:off x="8477250" y="1570892"/>
            <a:ext cx="3144774" cy="4326988"/>
          </a:xfrm>
        </p:spPr>
        <p:txBody>
          <a:bodyPr/>
          <a:lstStyle/>
          <a:p>
            <a:pPr marL="285750" indent="-285750">
              <a:buFont typeface="Arial" panose="020B0604020202020204" pitchFamily="34" charset="0"/>
              <a:buChar char="•"/>
            </a:pPr>
            <a:r>
              <a:rPr lang="en-US" b="0" i="0" dirty="0">
                <a:solidFill>
                  <a:srgbClr val="5C4621"/>
                </a:solidFill>
                <a:effectLst/>
                <a:latin typeface="Apercu"/>
              </a:rPr>
              <a:t>Anji Play is the internationally recognized </a:t>
            </a:r>
            <a:r>
              <a:rPr lang="en-US" b="0" i="0" u="sng" dirty="0">
                <a:solidFill>
                  <a:srgbClr val="50B848"/>
                </a:solidFill>
                <a:effectLst/>
                <a:latin typeface="Apercu"/>
                <a:hlinkClick r:id="rId2"/>
              </a:rPr>
              <a:t>philosophy</a:t>
            </a:r>
            <a:r>
              <a:rPr lang="en-US" b="0" i="0" dirty="0">
                <a:solidFill>
                  <a:srgbClr val="5C4621"/>
                </a:solidFill>
                <a:effectLst/>
                <a:latin typeface="Apercu"/>
              </a:rPr>
              <a:t> and </a:t>
            </a:r>
            <a:r>
              <a:rPr lang="en-US" b="0" i="0" u="sng" dirty="0">
                <a:solidFill>
                  <a:srgbClr val="50B848"/>
                </a:solidFill>
                <a:effectLst/>
                <a:latin typeface="Apercu"/>
                <a:hlinkClick r:id="rId3"/>
              </a:rPr>
              <a:t>approach</a:t>
            </a:r>
            <a:r>
              <a:rPr lang="en-US" b="0" i="0" dirty="0">
                <a:solidFill>
                  <a:srgbClr val="5C4621"/>
                </a:solidFill>
                <a:effectLst/>
                <a:latin typeface="Apercu"/>
              </a:rPr>
              <a:t> to early learning developed and refined over the past 18 years by educator </a:t>
            </a:r>
            <a:r>
              <a:rPr lang="en-US" b="0" i="0" u="sng" dirty="0">
                <a:solidFill>
                  <a:srgbClr val="50B848"/>
                </a:solidFill>
                <a:effectLst/>
                <a:latin typeface="Apercu"/>
                <a:hlinkClick r:id="rId4"/>
              </a:rPr>
              <a:t>Cheng </a:t>
            </a:r>
            <a:r>
              <a:rPr lang="en-US" b="0" i="0" u="sng" dirty="0" err="1">
                <a:solidFill>
                  <a:srgbClr val="50B848"/>
                </a:solidFill>
                <a:effectLst/>
                <a:latin typeface="Apercu"/>
                <a:hlinkClick r:id="rId4"/>
              </a:rPr>
              <a:t>Xueqin</a:t>
            </a:r>
            <a:r>
              <a:rPr lang="en-US" b="0" i="0" dirty="0">
                <a:solidFill>
                  <a:srgbClr val="5C4621"/>
                </a:solidFill>
                <a:effectLst/>
                <a:latin typeface="Apercu"/>
              </a:rPr>
              <a:t>. </a:t>
            </a:r>
          </a:p>
          <a:p>
            <a:pPr marL="285750" indent="-285750">
              <a:buFont typeface="Arial" panose="020B0604020202020204" pitchFamily="34" charset="0"/>
              <a:buChar char="•"/>
            </a:pPr>
            <a:r>
              <a:rPr lang="en-US" dirty="0">
                <a:hlinkClick r:id="rId5"/>
              </a:rPr>
              <a:t>Watch Part 1 of Anji play </a:t>
            </a:r>
            <a:endParaRPr lang="en-US" dirty="0"/>
          </a:p>
          <a:p>
            <a:pPr marL="285750" indent="-285750">
              <a:buFont typeface="Arial" panose="020B0604020202020204" pitchFamily="34" charset="0"/>
              <a:buChar char="•"/>
            </a:pPr>
            <a:r>
              <a:rPr lang="en-US" dirty="0">
                <a:hlinkClick r:id="rId6"/>
              </a:rPr>
              <a:t>Watch part 2 of </a:t>
            </a:r>
            <a:r>
              <a:rPr lang="en-US" dirty="0" err="1">
                <a:hlinkClick r:id="rId6"/>
              </a:rPr>
              <a:t>anji</a:t>
            </a:r>
            <a:r>
              <a:rPr lang="en-US" dirty="0">
                <a:hlinkClick r:id="rId6"/>
              </a:rPr>
              <a:t> play</a:t>
            </a:r>
            <a:endParaRPr lang="en-US" dirty="0"/>
          </a:p>
        </p:txBody>
      </p:sp>
      <p:pic>
        <p:nvPicPr>
          <p:cNvPr id="4100" name="Picture 4">
            <a:extLst>
              <a:ext uri="{FF2B5EF4-FFF2-40B4-BE49-F238E27FC236}">
                <a16:creationId xmlns:a16="http://schemas.microsoft.com/office/drawing/2014/main" id="{90EECC91-98DB-458E-BB3F-E5CD1EF5B9FD}"/>
              </a:ext>
            </a:extLst>
          </p:cNvPr>
          <p:cNvPicPr>
            <a:picLocks noGrp="1" noChangeAspect="1" noChangeArrowheads="1"/>
          </p:cNvPicPr>
          <p:nvPr>
            <p:ph type="pic" idx="1"/>
          </p:nvPr>
        </p:nvPicPr>
        <p:blipFill>
          <a:blip r:embed="rId7">
            <a:extLst>
              <a:ext uri="{28A0092B-C50C-407E-A947-70E740481C1C}">
                <a14:useLocalDpi xmlns:a14="http://schemas.microsoft.com/office/drawing/2010/main" val="0"/>
              </a:ext>
            </a:extLst>
          </a:blip>
          <a:srcRect l="16082" r="1608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519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BF05E-3FF4-453B-BDAD-8040EC413C62}"/>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7F566D16-BE37-40AC-995D-097246BDDB16}"/>
              </a:ext>
            </a:extLst>
          </p:cNvPr>
          <p:cNvSpPr>
            <a:spLocks noGrp="1"/>
          </p:cNvSpPr>
          <p:nvPr>
            <p:ph idx="1"/>
          </p:nvPr>
        </p:nvSpPr>
        <p:spPr>
          <a:xfrm>
            <a:off x="1066800" y="1734151"/>
            <a:ext cx="10058400" cy="3849624"/>
          </a:xfrm>
        </p:spPr>
        <p:txBody>
          <a:bodyPr vert="horz" lIns="91440" tIns="45720" rIns="91440" bIns="45720" rtlCol="0" anchor="t">
            <a:normAutofit fontScale="85000" lnSpcReduction="20000"/>
          </a:bodyPr>
          <a:lstStyle/>
          <a:p>
            <a:r>
              <a:rPr lang="en-US" dirty="0"/>
              <a:t>It’s a child's world (free play) "I  can do it; I can think for myself. I had an idea and I did it." Which spurs on learning.</a:t>
            </a:r>
          </a:p>
          <a:p>
            <a:r>
              <a:rPr lang="en-US" dirty="0"/>
              <a:t>Non goal-oriented toys- A goal oriented toy is a toy that has a specific purpose for example a car or a baby doll. The explicit purpose can limit what the toy is used for.</a:t>
            </a:r>
          </a:p>
          <a:p>
            <a:r>
              <a:rPr lang="en-US" dirty="0"/>
              <a:t>There is no doing it “right” a child can take this and do whatever they want with it. Says to a child your ideas are important</a:t>
            </a:r>
          </a:p>
          <a:p>
            <a:r>
              <a:rPr lang="en-US" dirty="0"/>
              <a:t>Children are our future. </a:t>
            </a:r>
          </a:p>
          <a:p>
            <a:r>
              <a:rPr lang="en-US" dirty="0"/>
              <a:t>If we can give children the tools to build confidence and have agency and understand how to be creative, empathetic good people then I believe they will make a better future for all of us, If we can play together than we can live together. </a:t>
            </a:r>
          </a:p>
          <a:p>
            <a:r>
              <a:rPr lang="en-US" dirty="0"/>
              <a:t> </a:t>
            </a:r>
            <a:r>
              <a:rPr lang="en-US" dirty="0">
                <a:ea typeface="+mn-lt"/>
                <a:cs typeface="+mn-lt"/>
              </a:rPr>
              <a:t>We are planning to include prompts, challenges, and helpful tips for how to supervise this kind of creative play</a:t>
            </a:r>
          </a:p>
          <a:p>
            <a:pPr lvl="1"/>
            <a:r>
              <a:rPr lang="en-US" dirty="0">
                <a:ea typeface="+mn-lt"/>
                <a:cs typeface="+mn-lt"/>
              </a:rPr>
              <a:t>Can help parents expand their mind on what play is </a:t>
            </a:r>
          </a:p>
          <a:p>
            <a:pPr lvl="1"/>
            <a:r>
              <a:rPr lang="en-US" dirty="0">
                <a:ea typeface="+mn-lt"/>
                <a:cs typeface="+mn-lt"/>
              </a:rPr>
              <a:t>Kids want and need more open ended play. We would provide prompts and helpful tips for how parents can supervise Big Blue Block play.</a:t>
            </a:r>
          </a:p>
          <a:p>
            <a:pPr lvl="1"/>
            <a:r>
              <a:rPr lang="en-US" dirty="0"/>
              <a:t>Toys to not be used as weapons or to fight</a:t>
            </a:r>
          </a:p>
          <a:p>
            <a:pPr lvl="1"/>
            <a:r>
              <a:rPr lang="en-US" dirty="0"/>
              <a:t>Redirect children to explore. “create something that will get the water from there to here” "Create a way to get to school."</a:t>
            </a:r>
          </a:p>
          <a:p>
            <a:pPr lvl="1"/>
            <a:r>
              <a:rPr lang="en-US" dirty="0"/>
              <a:t>That’s the point of play is that there is not an outcome other than it is intuitive</a:t>
            </a:r>
          </a:p>
          <a:p>
            <a:pPr lvl="1"/>
            <a:r>
              <a:rPr lang="en-US" dirty="0"/>
              <a:t>Play is as essential as food air sleep, whatever we have to do to stay alive, play is therapy, it engages our brain it gets our body and our mind back in tuned with each other. </a:t>
            </a:r>
          </a:p>
          <a:p>
            <a:pPr lvl="1"/>
            <a:r>
              <a:rPr lang="en-US" dirty="0">
                <a:ea typeface="+mn-lt"/>
                <a:cs typeface="+mn-lt"/>
              </a:rPr>
              <a:t>Can change the way we learn. We can play together we can live together</a:t>
            </a:r>
            <a:endParaRPr lang="en-US" dirty="0"/>
          </a:p>
          <a:p>
            <a:pPr marL="0" indent="0">
              <a:buNone/>
            </a:pPr>
            <a:endParaRPr lang="en-US" dirty="0"/>
          </a:p>
        </p:txBody>
      </p:sp>
    </p:spTree>
    <p:extLst>
      <p:ext uri="{BB962C8B-B14F-4D97-AF65-F5344CB8AC3E}">
        <p14:creationId xmlns:p14="http://schemas.microsoft.com/office/powerpoint/2010/main" val="3440992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FF7B9-AE25-4C06-B4D0-CB064BEA1A21}"/>
              </a:ext>
            </a:extLst>
          </p:cNvPr>
          <p:cNvSpPr>
            <a:spLocks noGrp="1"/>
          </p:cNvSpPr>
          <p:nvPr>
            <p:ph type="title"/>
          </p:nvPr>
        </p:nvSpPr>
        <p:spPr/>
        <p:txBody>
          <a:bodyPr/>
          <a:lstStyle/>
          <a:p>
            <a:r>
              <a:rPr lang="en-US" dirty="0"/>
              <a:t>Big Blocks in use</a:t>
            </a:r>
          </a:p>
        </p:txBody>
      </p:sp>
      <p:sp>
        <p:nvSpPr>
          <p:cNvPr id="3" name="Content Placeholder 2">
            <a:extLst>
              <a:ext uri="{FF2B5EF4-FFF2-40B4-BE49-F238E27FC236}">
                <a16:creationId xmlns:a16="http://schemas.microsoft.com/office/drawing/2014/main" id="{7FB02FF5-7107-415D-A683-0572286FBF26}"/>
              </a:ext>
            </a:extLst>
          </p:cNvPr>
          <p:cNvSpPr>
            <a:spLocks noGrp="1"/>
          </p:cNvSpPr>
          <p:nvPr>
            <p:ph idx="1"/>
          </p:nvPr>
        </p:nvSpPr>
        <p:spPr/>
        <p:txBody>
          <a:bodyPr/>
          <a:lstStyle/>
          <a:p>
            <a:r>
              <a:rPr lang="en-US" dirty="0">
                <a:hlinkClick r:id="rId2"/>
              </a:rPr>
              <a:t>https://www.youtube.com/watch?v=E1wg2JVLlCU</a:t>
            </a:r>
            <a:endParaRPr lang="en-US" dirty="0"/>
          </a:p>
        </p:txBody>
      </p:sp>
    </p:spTree>
    <p:extLst>
      <p:ext uri="{BB962C8B-B14F-4D97-AF65-F5344CB8AC3E}">
        <p14:creationId xmlns:p14="http://schemas.microsoft.com/office/powerpoint/2010/main" val="356433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0589B-4076-4388-A5C7-43318E635D62}"/>
              </a:ext>
            </a:extLst>
          </p:cNvPr>
          <p:cNvSpPr>
            <a:spLocks noGrp="1"/>
          </p:cNvSpPr>
          <p:nvPr>
            <p:ph type="title"/>
          </p:nvPr>
        </p:nvSpPr>
        <p:spPr>
          <a:xfrm>
            <a:off x="1629156" y="2963719"/>
            <a:ext cx="8841881" cy="1718341"/>
          </a:xfrm>
        </p:spPr>
        <p:txBody>
          <a:bodyPr>
            <a:noAutofit/>
          </a:bodyPr>
          <a:lstStyle/>
          <a:p>
            <a:r>
              <a:rPr lang="en-US" sz="5400"/>
              <a:t>If Our Community Cannot come to us now. Let us bring quality recreation to them.</a:t>
            </a:r>
          </a:p>
        </p:txBody>
      </p:sp>
    </p:spTree>
    <p:extLst>
      <p:ext uri="{BB962C8B-B14F-4D97-AF65-F5344CB8AC3E}">
        <p14:creationId xmlns:p14="http://schemas.microsoft.com/office/powerpoint/2010/main" val="1823970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45B92C-4D89-4324-B52D-E1F5F627B790}">
  <ds:schemaRefs>
    <ds:schemaRef ds:uri="http://schemas.microsoft.com/sharepoint/v3/contenttype/forms"/>
  </ds:schemaRefs>
</ds:datastoreItem>
</file>

<file path=customXml/itemProps2.xml><?xml version="1.0" encoding="utf-8"?>
<ds:datastoreItem xmlns:ds="http://schemas.openxmlformats.org/officeDocument/2006/customXml" ds:itemID="{E7228C0C-F774-4270-99CB-314B07EBFBE7}">
  <ds:schemaRefs>
    <ds:schemaRef ds:uri="http://schemas.microsoft.com/office/2006/metadata/properties"/>
    <ds:schemaRef ds:uri="http://www.w3.org/2000/xmlns/"/>
    <ds:schemaRef ds:uri="71af3243-3dd4-4a8d-8c0d-dd76da1f02a5"/>
    <ds:schemaRef ds:uri="http://www.w3.org/2001/XMLSchema-instance"/>
    <ds:schemaRef ds:uri="http://schemas.microsoft.com/office/infopath/2007/PartnerControls"/>
  </ds:schemaRefs>
</ds:datastoreItem>
</file>

<file path=customXml/itemProps3.xml><?xml version="1.0" encoding="utf-8"?>
<ds:datastoreItem xmlns:ds="http://schemas.openxmlformats.org/officeDocument/2006/customXml" ds:itemID="{E4487CEA-7875-4327-875F-CA3B32E8009E}">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894</Words>
  <Application>Microsoft Office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Apercu</vt:lpstr>
      <vt:lpstr>Arial</vt:lpstr>
      <vt:lpstr>Century Gothic</vt:lpstr>
      <vt:lpstr>Garamond</vt:lpstr>
      <vt:lpstr>SavonVTI</vt:lpstr>
      <vt:lpstr>Soledad-Mission Recreation District</vt:lpstr>
      <vt:lpstr>Overview </vt:lpstr>
      <vt:lpstr>Big Blue Blocks from Imagination Playground</vt:lpstr>
      <vt:lpstr>PowerPoint Presentation</vt:lpstr>
      <vt:lpstr>Similar play</vt:lpstr>
      <vt:lpstr>Similar Play</vt:lpstr>
      <vt:lpstr>Benefits</vt:lpstr>
      <vt:lpstr>Big Blocks in use</vt:lpstr>
      <vt:lpstr>If Our Community Cannot come to us now. Let us bring quality recreation to them.</vt:lpstr>
      <vt:lpstr>Big Blue Blocks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Soledad-Mission Recreation District</dc:title>
  <dc:creator/>
  <cp:lastModifiedBy/>
  <cp:revision>166</cp:revision>
  <dcterms:created xsi:type="dcterms:W3CDTF">2020-07-08T21:08:18Z</dcterms:created>
  <dcterms:modified xsi:type="dcterms:W3CDTF">2020-07-21T19:39:05Z</dcterms:modified>
</cp:coreProperties>
</file>